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8" r:id="rId3"/>
    <p:sldId id="265" r:id="rId4"/>
    <p:sldId id="257" r:id="rId5"/>
    <p:sldId id="262" r:id="rId6"/>
    <p:sldId id="259" r:id="rId7"/>
    <p:sldId id="260" r:id="rId8"/>
    <p:sldId id="266" r:id="rId9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01" autoAdjust="0"/>
    <p:restoredTop sz="94686" autoAdjust="0"/>
  </p:normalViewPr>
  <p:slideViewPr>
    <p:cSldViewPr>
      <p:cViewPr varScale="1">
        <p:scale>
          <a:sx n="110" d="100"/>
          <a:sy n="110" d="100"/>
        </p:scale>
        <p:origin x="-762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8262756" y="5200357"/>
            <a:ext cx="1892949" cy="1402080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85590" y="776289"/>
            <a:ext cx="8734821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85590" y="2250280"/>
            <a:ext cx="8734821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485900" y="6012657"/>
            <a:ext cx="62738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485900" y="5650705"/>
            <a:ext cx="62738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9091601" y="5752308"/>
            <a:ext cx="54483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4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4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46950" y="381000"/>
            <a:ext cx="206375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381000"/>
            <a:ext cx="67691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4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67494"/>
            <a:ext cx="89154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882808"/>
            <a:ext cx="89154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90744" y="6480048"/>
            <a:ext cx="23114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95300" y="6480970"/>
            <a:ext cx="4615061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4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620" y="7035"/>
            <a:ext cx="9890760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8262756" y="255564"/>
            <a:ext cx="1892949" cy="1402080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35268" y="6477000"/>
            <a:ext cx="23114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37657" y="6480970"/>
            <a:ext cx="4615061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55311" y="809625"/>
            <a:ext cx="54483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7007861" y="9381"/>
            <a:ext cx="2895599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5"/>
            <a:ext cx="9898380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750" y="271465"/>
            <a:ext cx="784225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2750" y="1633536"/>
            <a:ext cx="421005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4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722438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722438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190744" y="6480969"/>
            <a:ext cx="23114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95300" y="6480969"/>
            <a:ext cx="4615061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1980" y="6480969"/>
            <a:ext cx="54483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4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881" y="290732"/>
            <a:ext cx="11557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78756" y="290732"/>
            <a:ext cx="629443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478756" y="3427124"/>
            <a:ext cx="629443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190749" y="290732"/>
            <a:ext cx="74295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190749" y="3427124"/>
            <a:ext cx="74295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5190744" y="6480969"/>
            <a:ext cx="2308098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95300" y="6480969"/>
            <a:ext cx="461619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221980" y="6483096"/>
            <a:ext cx="54483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4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4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5190744" y="6480969"/>
            <a:ext cx="23114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95300" y="6481891"/>
            <a:ext cx="4615061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21980" y="6480969"/>
            <a:ext cx="54483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4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744" y="367664"/>
            <a:ext cx="9906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230511" y="367664"/>
            <a:ext cx="26416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955521" y="320040"/>
            <a:ext cx="5715762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02224" y="6556248"/>
            <a:ext cx="23114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230511" y="6556248"/>
            <a:ext cx="5571713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111457" y="6556248"/>
            <a:ext cx="54483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4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744" y="150896"/>
            <a:ext cx="9906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233090" y="373966"/>
            <a:ext cx="7944612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38250" y="5867400"/>
            <a:ext cx="7944612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617208" y="6556248"/>
            <a:ext cx="227838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267968" y="6557169"/>
            <a:ext cx="5360411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901958" y="6556248"/>
            <a:ext cx="39624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4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620" y="14069"/>
            <a:ext cx="9890760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5"/>
            <a:ext cx="9898380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7007861" y="4948410"/>
            <a:ext cx="2895599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95300" y="267494"/>
            <a:ext cx="89154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95300" y="1882808"/>
            <a:ext cx="89154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190744" y="6480969"/>
            <a:ext cx="23114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95300" y="6481891"/>
            <a:ext cx="4615061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221980" y="6480969"/>
            <a:ext cx="54483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advClick="0" advTm="400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81628" y="1928802"/>
            <a:ext cx="2734826" cy="100013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BICAM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8224" y="3143248"/>
            <a:ext cx="6934200" cy="135732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Система подготовки УП для обработки одиночных лопаток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4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6984" y="714356"/>
            <a:ext cx="3714776" cy="43971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Главное окно системы</a:t>
            </a:r>
            <a:r>
              <a:rPr lang="en-US" sz="2000" dirty="0" smtClean="0">
                <a:solidFill>
                  <a:schemeClr val="bg1"/>
                </a:solidFill>
              </a:rPr>
              <a:t>: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mai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530" y="1142984"/>
            <a:ext cx="9218752" cy="5143536"/>
          </a:xfr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5414" y="785794"/>
            <a:ext cx="6000792" cy="439718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Основные характеристики </a:t>
            </a:r>
            <a:r>
              <a:rPr lang="en-US" sz="2400" dirty="0" smtClean="0">
                <a:solidFill>
                  <a:schemeClr val="bg1"/>
                </a:solidFill>
              </a:rPr>
              <a:t>CAD </a:t>
            </a:r>
            <a:r>
              <a:rPr lang="ru-RU" sz="2400" dirty="0" smtClean="0">
                <a:solidFill>
                  <a:schemeClr val="bg1"/>
                </a:solidFill>
              </a:rPr>
              <a:t>модуля</a:t>
            </a:r>
            <a:r>
              <a:rPr lang="en-US" sz="2400" dirty="0" smtClean="0">
                <a:solidFill>
                  <a:schemeClr val="bg1"/>
                </a:solidFill>
              </a:rPr>
              <a:t>: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1703" y="1285860"/>
            <a:ext cx="8868997" cy="500066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Динамическое управления видами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Создание границ по </a:t>
            </a:r>
            <a:r>
              <a:rPr lang="en-US" sz="2000" dirty="0" smtClean="0">
                <a:solidFill>
                  <a:schemeClr val="bg1"/>
                </a:solidFill>
              </a:rPr>
              <a:t>UV </a:t>
            </a:r>
            <a:r>
              <a:rPr lang="ru-RU" sz="2000" dirty="0" smtClean="0">
                <a:solidFill>
                  <a:schemeClr val="bg1"/>
                </a:solidFill>
              </a:rPr>
              <a:t>сетке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Уровни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Экспорт исходной модели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endParaRPr lang="ru-RU" sz="2000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chemeClr val="bg1"/>
              </a:solidFill>
            </a:endParaRPr>
          </a:p>
        </p:txBody>
      </p:sp>
      <p:pic>
        <p:nvPicPr>
          <p:cNvPr id="5" name="Рисунок 4" descr="level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472" y="3071810"/>
            <a:ext cx="4071966" cy="3008119"/>
          </a:xfrm>
          <a:prstGeom prst="rect">
            <a:avLst/>
          </a:prstGeom>
        </p:spPr>
      </p:pic>
      <p:pic>
        <p:nvPicPr>
          <p:cNvPr id="7" name="Рисунок 6" descr="c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8818" y="1928802"/>
            <a:ext cx="3475267" cy="3571900"/>
          </a:xfrm>
          <a:prstGeom prst="rect">
            <a:avLst/>
          </a:prstGeo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5282" y="928670"/>
            <a:ext cx="8868997" cy="128588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 Импорт исходной модели (поверхностей, кривых и пр.) в формате </a:t>
            </a:r>
            <a:r>
              <a:rPr lang="en-US" sz="2000" dirty="0" smtClean="0">
                <a:solidFill>
                  <a:schemeClr val="bg1"/>
                </a:solidFill>
              </a:rPr>
              <a:t>IGES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Импорт заготовки в формате </a:t>
            </a:r>
            <a:r>
              <a:rPr lang="en-US" sz="2000" dirty="0" smtClean="0">
                <a:solidFill>
                  <a:schemeClr val="bg1"/>
                </a:solidFill>
              </a:rPr>
              <a:t>STL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Создание границ по </a:t>
            </a:r>
            <a:r>
              <a:rPr lang="en-US" sz="2000" dirty="0" smtClean="0">
                <a:solidFill>
                  <a:schemeClr val="bg1"/>
                </a:solidFill>
              </a:rPr>
              <a:t>UV </a:t>
            </a:r>
            <a:r>
              <a:rPr lang="ru-RU" sz="2000" dirty="0" smtClean="0">
                <a:solidFill>
                  <a:schemeClr val="bg1"/>
                </a:solidFill>
              </a:rPr>
              <a:t>сетке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ru-RU" sz="2000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chemeClr val="bg1"/>
              </a:solidFill>
            </a:endParaRPr>
          </a:p>
        </p:txBody>
      </p:sp>
      <p:pic>
        <p:nvPicPr>
          <p:cNvPr id="7" name="Рисунок 6" descr="pro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0322" y="2500306"/>
            <a:ext cx="3324952" cy="3429023"/>
          </a:xfrm>
          <a:prstGeom prst="rect">
            <a:avLst/>
          </a:prstGeom>
        </p:spPr>
      </p:pic>
      <p:pic>
        <p:nvPicPr>
          <p:cNvPr id="6" name="Содержимое 3" descr="imp_i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68" y="2500306"/>
            <a:ext cx="5671987" cy="2786082"/>
          </a:xfrm>
          <a:prstGeom prst="rect">
            <a:avLst/>
          </a:prstGeo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95348" y="642918"/>
            <a:ext cx="6786610" cy="51115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Основные характеристики </a:t>
            </a:r>
            <a:r>
              <a:rPr lang="en-US" sz="2400" dirty="0" smtClean="0">
                <a:solidFill>
                  <a:schemeClr val="bg1"/>
                </a:solidFill>
              </a:rPr>
              <a:t>CAM </a:t>
            </a:r>
            <a:r>
              <a:rPr lang="ru-RU" sz="2400" dirty="0" smtClean="0">
                <a:solidFill>
                  <a:schemeClr val="bg1"/>
                </a:solidFill>
              </a:rPr>
              <a:t>модуля</a:t>
            </a:r>
            <a:r>
              <a:rPr lang="en-US" sz="2400" dirty="0" smtClean="0">
                <a:solidFill>
                  <a:schemeClr val="bg1"/>
                </a:solidFill>
              </a:rPr>
              <a:t>: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1704" y="1142984"/>
            <a:ext cx="8915400" cy="5072098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Дерево технологических операций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Встроенный постпроцессор ЧПУ </a:t>
            </a:r>
            <a:r>
              <a:rPr lang="en-US" sz="2000" dirty="0" smtClean="0">
                <a:solidFill>
                  <a:schemeClr val="bg1"/>
                </a:solidFill>
              </a:rPr>
              <a:t>HEIDENHAIN iTNC-530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Встроенный постпроцессор </a:t>
            </a:r>
            <a:r>
              <a:rPr lang="en-US" sz="2000" dirty="0" smtClean="0">
                <a:solidFill>
                  <a:schemeClr val="bg1"/>
                </a:solidFill>
              </a:rPr>
              <a:t>Sinumerik-840D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Генератор постпроцессоров с возможностью настройки на любую кинематику и СЧПУ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Операция </a:t>
            </a:r>
            <a:r>
              <a:rPr lang="en-US" sz="2000" dirty="0" smtClean="0">
                <a:solidFill>
                  <a:schemeClr val="bg1"/>
                </a:solidFill>
              </a:rPr>
              <a:t>“</a:t>
            </a:r>
            <a:r>
              <a:rPr lang="ru-RU" sz="2000" dirty="0" smtClean="0">
                <a:solidFill>
                  <a:schemeClr val="bg1"/>
                </a:solidFill>
              </a:rPr>
              <a:t>Спираль по одиночной лопатке</a:t>
            </a:r>
            <a:r>
              <a:rPr lang="en-US" sz="2000" dirty="0" smtClean="0">
                <a:solidFill>
                  <a:schemeClr val="bg1"/>
                </a:solidFill>
              </a:rPr>
              <a:t>”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	- спиральная черновая обработка от заготовки до детали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	- постепенное врезание по спирали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	- спиральная обработка по уровням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	- управление вектором инструмента на границах и линейная интерполяция вектора между границами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	- возможность задания нелинейного дополнительного припуска для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	компенсации отжимов лопатки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Операция </a:t>
            </a:r>
            <a:r>
              <a:rPr lang="en-US" sz="2000" dirty="0" smtClean="0">
                <a:solidFill>
                  <a:schemeClr val="bg1"/>
                </a:solidFill>
              </a:rPr>
              <a:t>“</a:t>
            </a:r>
            <a:r>
              <a:rPr lang="ru-RU" sz="2000" dirty="0" smtClean="0">
                <a:solidFill>
                  <a:schemeClr val="bg1"/>
                </a:solidFill>
              </a:rPr>
              <a:t>Между границами</a:t>
            </a:r>
            <a:r>
              <a:rPr lang="en-US" sz="2000" dirty="0" smtClean="0">
                <a:solidFill>
                  <a:schemeClr val="bg1"/>
                </a:solidFill>
              </a:rPr>
              <a:t>” </a:t>
            </a:r>
            <a:r>
              <a:rPr lang="ru-RU" sz="2000" dirty="0" smtClean="0">
                <a:solidFill>
                  <a:schemeClr val="bg1"/>
                </a:solidFill>
              </a:rPr>
              <a:t>для обработки антивибрационных полок, кромок и отдельных зон лопатки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 Автоматический контроль коллизий на этапе расчёта траектории</a:t>
            </a:r>
          </a:p>
          <a:p>
            <a:endParaRPr lang="ru-RU" sz="20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2000" dirty="0" smtClean="0">
              <a:solidFill>
                <a:schemeClr val="bg1"/>
              </a:solidFill>
            </a:endParaRPr>
          </a:p>
          <a:p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472" y="642918"/>
            <a:ext cx="7286676" cy="357190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Диалоговые окна операции </a:t>
            </a:r>
            <a:r>
              <a:rPr lang="en-US" sz="2000" dirty="0" smtClean="0">
                <a:solidFill>
                  <a:schemeClr val="bg1"/>
                </a:solidFill>
              </a:rPr>
              <a:t>“</a:t>
            </a:r>
            <a:r>
              <a:rPr lang="ru-RU" sz="2000" dirty="0" smtClean="0">
                <a:solidFill>
                  <a:schemeClr val="bg1"/>
                </a:solidFill>
              </a:rPr>
              <a:t>Спираль по одиночной лопатке</a:t>
            </a:r>
            <a:r>
              <a:rPr lang="en-US" sz="2000" dirty="0" smtClean="0">
                <a:solidFill>
                  <a:schemeClr val="bg1"/>
                </a:solidFill>
              </a:rPr>
              <a:t>”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par_vect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472" y="3429000"/>
            <a:ext cx="3775642" cy="2857520"/>
          </a:xfrm>
          <a:prstGeom prst="rect">
            <a:avLst/>
          </a:prstGeom>
        </p:spPr>
      </p:pic>
      <p:pic>
        <p:nvPicPr>
          <p:cNvPr id="6" name="Рисунок 5" descr="par_eng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1562" y="1071546"/>
            <a:ext cx="3762044" cy="2786082"/>
          </a:xfrm>
          <a:prstGeom prst="rect">
            <a:avLst/>
          </a:prstGeom>
        </p:spPr>
      </p:pic>
      <p:pic>
        <p:nvPicPr>
          <p:cNvPr id="8" name="Рисунок 7" descr="par_fe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8752" y="3357562"/>
            <a:ext cx="3858671" cy="2857520"/>
          </a:xfrm>
          <a:prstGeom prst="rect">
            <a:avLst/>
          </a:prstGeom>
        </p:spPr>
      </p:pic>
      <p:pic>
        <p:nvPicPr>
          <p:cNvPr id="4" name="Содержимое 3" descr="par.png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309530" y="1071546"/>
            <a:ext cx="3643338" cy="2748916"/>
          </a:xfr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3844" y="714356"/>
            <a:ext cx="8915400" cy="43971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Дополнительный припуск для компенсации отжимов тонких лопаток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par_add_stock_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52934" y="2571744"/>
            <a:ext cx="5154273" cy="3571900"/>
          </a:xfrm>
          <a:prstGeom prst="rect">
            <a:avLst/>
          </a:prstGeom>
        </p:spPr>
      </p:pic>
      <p:pic>
        <p:nvPicPr>
          <p:cNvPr id="5" name="Рисунок 4" descr="par_add_stoc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092" y="1428736"/>
            <a:ext cx="4633573" cy="350046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38752" y="1214422"/>
            <a:ext cx="41791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 возможность задания дополнительного припуска с помощью интерфейса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 импорт поверхности, определяющей поведение припуска через </a:t>
            </a:r>
            <a:r>
              <a:rPr lang="en-US" dirty="0" smtClean="0">
                <a:solidFill>
                  <a:schemeClr val="bg1"/>
                </a:solidFill>
              </a:rPr>
              <a:t>IGES </a:t>
            </a:r>
            <a:r>
              <a:rPr lang="ru-RU" dirty="0" smtClean="0">
                <a:solidFill>
                  <a:schemeClr val="bg1"/>
                </a:solidFill>
              </a:rPr>
              <a:t>формат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2406" y="5072074"/>
            <a:ext cx="36373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- Плавное сопряжение припуска между спинкой и корытом в районе кромок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qr-code_гемма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310322" y="2214554"/>
            <a:ext cx="2214578" cy="20717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309662" y="1500174"/>
            <a:ext cx="4953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ru-RU" sz="3600" b="1" dirty="0" smtClean="0">
                <a:solidFill>
                  <a:schemeClr val="bg1"/>
                </a:solidFill>
              </a:rPr>
              <a:t>ООО </a:t>
            </a:r>
            <a:r>
              <a:rPr lang="en-US" sz="3600" b="1" dirty="0" smtClean="0">
                <a:solidFill>
                  <a:schemeClr val="bg1"/>
                </a:solidFill>
              </a:rPr>
              <a:t>“</a:t>
            </a:r>
            <a:r>
              <a:rPr lang="ru-RU" sz="3600" b="1" dirty="0" smtClean="0">
                <a:solidFill>
                  <a:schemeClr val="bg1"/>
                </a:solidFill>
              </a:rPr>
              <a:t>НТЦ ГеММа</a:t>
            </a:r>
            <a:r>
              <a:rPr lang="en-US" sz="3600" b="1" dirty="0" smtClean="0">
                <a:solidFill>
                  <a:schemeClr val="bg1"/>
                </a:solidFill>
              </a:rPr>
              <a:t>”</a:t>
            </a:r>
            <a:endParaRPr lang="ru-RU" sz="3600" b="1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+7 (495) 97-225-97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www.gemma.ru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gemma@gemma.ru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https://vk.com/gemma3d</a:t>
            </a:r>
          </a:p>
          <a:p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1954998709"/>
      </p:ext>
    </p:extLst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900</TotalTime>
  <Words>147</Words>
  <PresentationFormat>Лист A4 (210x297 мм)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BICAM</vt:lpstr>
      <vt:lpstr>Главное окно системы:</vt:lpstr>
      <vt:lpstr>Основные характеристики CAD модуля:</vt:lpstr>
      <vt:lpstr>Слайд 4</vt:lpstr>
      <vt:lpstr>Основные характеристики CAM модуля:</vt:lpstr>
      <vt:lpstr>Диалоговые окна операции “Спираль по одиночной лопатке”</vt:lpstr>
      <vt:lpstr>Дополнительный припуск для компенсации отжимов тонких лопаток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BICAM</dc:title>
  <dc:creator>Serg</dc:creator>
  <cp:lastModifiedBy>Пользователь Windows</cp:lastModifiedBy>
  <cp:revision>88</cp:revision>
  <dcterms:created xsi:type="dcterms:W3CDTF">2017-01-16T08:21:09Z</dcterms:created>
  <dcterms:modified xsi:type="dcterms:W3CDTF">2019-05-23T11:52:42Z</dcterms:modified>
</cp:coreProperties>
</file>